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9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5D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437" y="4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80226D-25C8-4F77-BBB6-8E0A6602AF9E}" type="datetimeFigureOut">
              <a:rPr lang="fr-FR" smtClean="0"/>
              <a:t>03/02/2024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7E261-5371-44FD-A1CF-CED86347D52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900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2/3/2024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‹N°›</a:t>
            </a:fld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16332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1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9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58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3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2/3/2024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35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1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6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14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18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1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5DA6">
            <a:alpha val="6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2/3/2024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‹N°›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19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2" r:id="rId6"/>
    <p:sldLayoutId id="2147484118" r:id="rId7"/>
    <p:sldLayoutId id="2147484119" r:id="rId8"/>
    <p:sldLayoutId id="2147484120" r:id="rId9"/>
    <p:sldLayoutId id="2147484121" r:id="rId10"/>
    <p:sldLayoutId id="2147484123" r:id="rId11"/>
  </p:sldLayoutIdLs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ren-revues.fr/mosaiqu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4F5DA6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texte, capture d’écran, art&#10;&#10;Description générée automatiquement">
            <a:extLst>
              <a:ext uri="{FF2B5EF4-FFF2-40B4-BE49-F238E27FC236}">
                <a16:creationId xmlns:a16="http://schemas.microsoft.com/office/drawing/2014/main" id="{DAB90865-54A0-D5B7-7D39-87EB8D2CF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19816"/>
            <a:ext cx="12192000" cy="2238184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D33BF58E-2342-7717-E740-7B478CA7066E}"/>
              </a:ext>
            </a:extLst>
          </p:cNvPr>
          <p:cNvSpPr txBox="1"/>
          <p:nvPr/>
        </p:nvSpPr>
        <p:spPr>
          <a:xfrm>
            <a:off x="0" y="0"/>
            <a:ext cx="1210887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i="1" dirty="0">
                <a:latin typeface="Comic Sans MS" panose="030F0702030302020204" pitchFamily="66" charset="0"/>
              </a:rPr>
              <a:t>Mosaïque</a:t>
            </a:r>
          </a:p>
          <a:p>
            <a:endParaRPr lang="fr-FR" sz="2400" dirty="0">
              <a:latin typeface="Comic Sans MS" panose="030F0702030302020204" pitchFamily="66" charset="0"/>
            </a:endParaRPr>
          </a:p>
          <a:p>
            <a:pPr algn="ctr"/>
            <a:r>
              <a:rPr lang="fr-FR" sz="2400" dirty="0">
                <a:solidFill>
                  <a:schemeClr val="tx2"/>
                </a:solidFill>
                <a:latin typeface="Comic Sans MS" panose="030F0702030302020204" pitchFamily="66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https://www.peren-revues.fr/mosaique/</a:t>
            </a:r>
            <a:r>
              <a:rPr lang="fr-FR" sz="2400" dirty="0">
                <a:solidFill>
                  <a:schemeClr val="tx2"/>
                </a:solidFill>
                <a:latin typeface="Comic Sans MS" panose="030F0702030302020204" pitchFamily="66" charset="0"/>
              </a:rPr>
              <a:t> </a:t>
            </a:r>
          </a:p>
          <a:p>
            <a:endParaRPr lang="fr-FR" sz="2400" dirty="0"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fr-FR" sz="2400" dirty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à"/>
            </a:pPr>
            <a:r>
              <a:rPr lang="fr-FR" sz="2400" dirty="0">
                <a:latin typeface="Comic Sans MS" panose="030F0702030302020204" pitchFamily="66" charset="0"/>
              </a:rPr>
              <a:t> créée en 2008</a:t>
            </a:r>
          </a:p>
          <a:p>
            <a:pPr marL="285750" indent="-285750" algn="just">
              <a:buFont typeface="Wingdings" panose="05000000000000000000" pitchFamily="2" charset="2"/>
              <a:buChar char="à"/>
            </a:pPr>
            <a:endParaRPr lang="fr-FR" sz="2400" dirty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à"/>
            </a:pPr>
            <a:r>
              <a:rPr lang="fr-FR" sz="2400" dirty="0">
                <a:latin typeface="Comic Sans MS" panose="030F0702030302020204" pitchFamily="66" charset="0"/>
              </a:rPr>
              <a:t> destinée à accueillir principalement des contributions de jeunes chercheurs (jusqu’à soutenance + 5 années)</a:t>
            </a:r>
          </a:p>
          <a:p>
            <a:pPr marL="285750" indent="-285750" algn="just">
              <a:buFont typeface="Wingdings" panose="05000000000000000000" pitchFamily="2" charset="2"/>
              <a:buChar char="à"/>
            </a:pPr>
            <a:endParaRPr lang="fr-FR" sz="2400" dirty="0">
              <a:latin typeface="Comic Sans MS" panose="030F0702030302020204" pitchFamily="66" charset="0"/>
            </a:endParaRPr>
          </a:p>
          <a:p>
            <a:pPr marL="285750" indent="-285750" algn="just">
              <a:buFont typeface="Wingdings" panose="05000000000000000000" pitchFamily="2" charset="2"/>
              <a:buChar char="à"/>
            </a:pPr>
            <a:r>
              <a:rPr lang="fr-FR" sz="2400" dirty="0">
                <a:latin typeface="Comic Sans MS" panose="030F0702030302020204" pitchFamily="66" charset="0"/>
              </a:rPr>
              <a:t> animée par des jeunes chercheurs en sciences humaines</a:t>
            </a:r>
          </a:p>
        </p:txBody>
      </p:sp>
    </p:spTree>
    <p:extLst>
      <p:ext uri="{BB962C8B-B14F-4D97-AF65-F5344CB8AC3E}">
        <p14:creationId xmlns:p14="http://schemas.microsoft.com/office/powerpoint/2010/main" val="4062610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4F5DA6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texte, capture d’écran, art&#10;&#10;Description générée automatiquement">
            <a:extLst>
              <a:ext uri="{FF2B5EF4-FFF2-40B4-BE49-F238E27FC236}">
                <a16:creationId xmlns:a16="http://schemas.microsoft.com/office/drawing/2014/main" id="{DAB90865-54A0-D5B7-7D39-87EB8D2CF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19816"/>
            <a:ext cx="12192000" cy="223818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0075A52B-580F-5D09-CAA1-454AFBC089C3}"/>
              </a:ext>
            </a:extLst>
          </p:cNvPr>
          <p:cNvSpPr txBox="1"/>
          <p:nvPr/>
        </p:nvSpPr>
        <p:spPr>
          <a:xfrm>
            <a:off x="1" y="0"/>
            <a:ext cx="1185247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omic Sans MS" panose="030F0702030302020204" pitchFamily="66" charset="0"/>
              </a:rPr>
              <a:t>Publication</a:t>
            </a:r>
          </a:p>
          <a:p>
            <a:pPr algn="just"/>
            <a:endParaRPr lang="fr-FR" sz="2400" b="1" dirty="0">
              <a:latin typeface="Comic Sans MS" panose="030F0702030302020204" pitchFamily="66" charset="0"/>
            </a:endParaRPr>
          </a:p>
          <a:p>
            <a:pPr algn="just"/>
            <a:r>
              <a:rPr lang="fr-FR" sz="2400" b="1" dirty="0">
                <a:latin typeface="Comic Sans MS" panose="030F0702030302020204" pitchFamily="66" charset="0"/>
              </a:rPr>
              <a:t>Deux numéros par an</a:t>
            </a:r>
            <a:endParaRPr lang="fr-FR" sz="2400" dirty="0">
              <a:latin typeface="Comic Sans MS" panose="030F0702030302020204" pitchFamily="66" charset="0"/>
            </a:endParaRPr>
          </a:p>
          <a:p>
            <a:pPr algn="just"/>
            <a:r>
              <a:rPr lang="fr-FR" sz="2400" dirty="0">
                <a:latin typeface="Comic Sans MS" panose="030F0702030302020204" pitchFamily="66" charset="0"/>
              </a:rPr>
              <a:t>- printemps : actes d’une JE ou d’un colloque organisé par des jeunes chercheurs</a:t>
            </a:r>
          </a:p>
          <a:p>
            <a:pPr algn="just"/>
            <a:r>
              <a:rPr lang="fr-FR" sz="2400" dirty="0">
                <a:latin typeface="Comic Sans MS" panose="030F0702030302020204" pitchFamily="66" charset="0"/>
              </a:rPr>
              <a:t>- automne : thématique libre</a:t>
            </a:r>
          </a:p>
          <a:p>
            <a:pPr algn="just"/>
            <a:endParaRPr lang="fr-FR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 a</a:t>
            </a:r>
            <a:r>
              <a:rPr lang="fr-FR" sz="2400" dirty="0">
                <a:latin typeface="Comic Sans MS" panose="030F0702030302020204" pitchFamily="66" charset="0"/>
              </a:rPr>
              <a:t>ppel à contributions (newsletter de l’ED SHS, Fabula, </a:t>
            </a:r>
            <a:r>
              <a:rPr lang="fr-FR" sz="2400" dirty="0" err="1">
                <a:latin typeface="Comic Sans MS" panose="030F0702030302020204" pitchFamily="66" charset="0"/>
              </a:rPr>
              <a:t>Calenda</a:t>
            </a:r>
            <a:r>
              <a:rPr lang="fr-FR" sz="2400" dirty="0">
                <a:latin typeface="Comic Sans MS" panose="030F0702030302020204" pitchFamily="66" charset="0"/>
              </a:rPr>
              <a:t>…) </a:t>
            </a:r>
          </a:p>
          <a:p>
            <a:pPr algn="just"/>
            <a:r>
              <a:rPr lang="fr-FR" sz="2400" dirty="0">
                <a:latin typeface="Comic Sans MS" panose="030F0702030302020204" pitchFamily="66" charset="0"/>
              </a:rPr>
              <a:t>pour des articles (automne) ou coordination de numéro (printemps)</a:t>
            </a:r>
          </a:p>
          <a:p>
            <a:pPr algn="just"/>
            <a:endParaRPr lang="fr-FR" sz="2400" dirty="0">
              <a:latin typeface="Comic Sans MS" panose="030F0702030302020204" pitchFamily="66" charset="0"/>
            </a:endParaRP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 d</a:t>
            </a:r>
            <a:r>
              <a:rPr lang="fr-FR" sz="2400" dirty="0">
                <a:latin typeface="Comic Sans MS" panose="030F0702030302020204" pitchFamily="66" charset="0"/>
              </a:rPr>
              <a:t>ouble évaluation en aveugle de tous les articles soumis</a:t>
            </a:r>
          </a:p>
          <a:p>
            <a:pPr algn="just"/>
            <a:endParaRPr lang="fr-FR" sz="2400" dirty="0">
              <a:latin typeface="Comic Sans MS" panose="030F0702030302020204" pitchFamily="66" charset="0"/>
            </a:endParaRP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 d</a:t>
            </a:r>
            <a:r>
              <a:rPr lang="fr-FR" sz="2400" dirty="0">
                <a:latin typeface="Comic Sans MS" panose="030F0702030302020204" pitchFamily="66" charset="0"/>
              </a:rPr>
              <a:t>élai de publication : 36 semaines en moyenne</a:t>
            </a:r>
          </a:p>
        </p:txBody>
      </p:sp>
    </p:spTree>
    <p:extLst>
      <p:ext uri="{BB962C8B-B14F-4D97-AF65-F5344CB8AC3E}">
        <p14:creationId xmlns:p14="http://schemas.microsoft.com/office/powerpoint/2010/main" val="1659958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5DA6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texte, capture d’écran, art&#10;&#10;Description générée automatiquement">
            <a:extLst>
              <a:ext uri="{FF2B5EF4-FFF2-40B4-BE49-F238E27FC236}">
                <a16:creationId xmlns:a16="http://schemas.microsoft.com/office/drawing/2014/main" id="{DAB90865-54A0-D5B7-7D39-87EB8D2CF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19816"/>
            <a:ext cx="12192000" cy="223818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CA6D6CC7-82BF-2282-767F-7DCE9391831C}"/>
              </a:ext>
            </a:extLst>
          </p:cNvPr>
          <p:cNvSpPr txBox="1"/>
          <p:nvPr/>
        </p:nvSpPr>
        <p:spPr>
          <a:xfrm>
            <a:off x="5918" y="0"/>
            <a:ext cx="121920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omic Sans MS" panose="030F0702030302020204" pitchFamily="66" charset="0"/>
              </a:rPr>
              <a:t>Derniers numéros parus</a:t>
            </a:r>
          </a:p>
          <a:p>
            <a:pPr algn="just"/>
            <a:endParaRPr lang="fr-FR" dirty="0">
              <a:latin typeface="Comic Sans MS" panose="030F0702030302020204" pitchFamily="66" charset="0"/>
            </a:endParaRPr>
          </a:p>
          <a:p>
            <a:pPr algn="just"/>
            <a:endParaRPr lang="fr-FR" dirty="0">
              <a:latin typeface="Comic Sans MS" panose="030F0702030302020204" pitchFamily="66" charset="0"/>
            </a:endParaRPr>
          </a:p>
          <a:p>
            <a:pPr algn="just"/>
            <a:r>
              <a:rPr lang="fr-FR" sz="2200" dirty="0">
                <a:latin typeface="Comic Sans MS" panose="030F0702030302020204" pitchFamily="66" charset="0"/>
              </a:rPr>
              <a:t>N°20 | 2024 (à paraître)</a:t>
            </a:r>
          </a:p>
          <a:p>
            <a:pPr algn="just"/>
            <a:r>
              <a:rPr lang="fr-FR" sz="2200" b="1" dirty="0">
                <a:latin typeface="Comic Sans MS" panose="030F0702030302020204" pitchFamily="66" charset="0"/>
              </a:rPr>
              <a:t>Terre et humains : un monde en partage ?</a:t>
            </a:r>
          </a:p>
          <a:p>
            <a:pPr algn="just"/>
            <a:r>
              <a:rPr lang="fr-FR" sz="2200" dirty="0" err="1">
                <a:latin typeface="Comic Sans MS" panose="030F0702030302020204" pitchFamily="66" charset="0"/>
              </a:rPr>
              <a:t>Dir</a:t>
            </a:r>
            <a:r>
              <a:rPr lang="fr-FR" sz="2200" dirty="0">
                <a:latin typeface="Comic Sans MS" panose="030F0702030302020204" pitchFamily="66" charset="0"/>
              </a:rPr>
              <a:t>. : Samy Bounoua, Lucia Della Fontana, Blaise De Saint Phalle</a:t>
            </a:r>
          </a:p>
          <a:p>
            <a:pPr algn="just"/>
            <a:endParaRPr lang="fr-FR" sz="2200" dirty="0">
              <a:latin typeface="Comic Sans MS" panose="030F0702030302020204" pitchFamily="66" charset="0"/>
            </a:endParaRPr>
          </a:p>
          <a:p>
            <a:pPr algn="just"/>
            <a:endParaRPr lang="fr-FR" sz="2200" dirty="0">
              <a:latin typeface="Comic Sans MS" panose="030F0702030302020204" pitchFamily="66" charset="0"/>
            </a:endParaRPr>
          </a:p>
          <a:p>
            <a:pPr algn="just"/>
            <a:r>
              <a:rPr lang="fr-FR" sz="2200" dirty="0">
                <a:latin typeface="Comic Sans MS" panose="030F0702030302020204" pitchFamily="66" charset="0"/>
              </a:rPr>
              <a:t>N°19 | 2023</a:t>
            </a:r>
          </a:p>
          <a:p>
            <a:pPr algn="just"/>
            <a:r>
              <a:rPr lang="fr-FR" sz="2200" b="1" dirty="0">
                <a:latin typeface="Comic Sans MS" panose="030F0702030302020204" pitchFamily="66" charset="0"/>
              </a:rPr>
              <a:t>Les patrimoines militaires et leur étude : matérialités, reconnaissance et mémoire</a:t>
            </a:r>
          </a:p>
          <a:p>
            <a:pPr algn="just"/>
            <a:r>
              <a:rPr lang="fr-FR" sz="2200" dirty="0" err="1">
                <a:latin typeface="Comic Sans MS" panose="030F0702030302020204" pitchFamily="66" charset="0"/>
              </a:rPr>
              <a:t>Dir</a:t>
            </a:r>
            <a:r>
              <a:rPr lang="fr-FR" sz="2200" dirty="0">
                <a:latin typeface="Comic Sans MS" panose="030F0702030302020204" pitchFamily="66" charset="0"/>
              </a:rPr>
              <a:t>. : Quentin Muller et Eloi </a:t>
            </a:r>
            <a:r>
              <a:rPr lang="fr-FR" sz="2200" dirty="0" err="1">
                <a:latin typeface="Comic Sans MS" panose="030F0702030302020204" pitchFamily="66" charset="0"/>
              </a:rPr>
              <a:t>Vincendet</a:t>
            </a:r>
            <a:endParaRPr lang="fr-FR" sz="2200" dirty="0">
              <a:latin typeface="Comic Sans MS" panose="030F0702030302020204" pitchFamily="66" charset="0"/>
            </a:endParaRPr>
          </a:p>
          <a:p>
            <a:pPr algn="just"/>
            <a:r>
              <a:rPr lang="fr-FR" sz="2200" dirty="0">
                <a:latin typeface="Comic Sans MS" panose="030F0702030302020204" pitchFamily="66" charset="0"/>
              </a:rPr>
              <a:t>(Actes de deux JE à Caen et Verdun en 2021 et 2022)</a:t>
            </a:r>
          </a:p>
        </p:txBody>
      </p:sp>
    </p:spTree>
    <p:extLst>
      <p:ext uri="{BB962C8B-B14F-4D97-AF65-F5344CB8AC3E}">
        <p14:creationId xmlns:p14="http://schemas.microsoft.com/office/powerpoint/2010/main" val="100673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5DA6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texte, capture d’écran, art&#10;&#10;Description générée automatiquement">
            <a:extLst>
              <a:ext uri="{FF2B5EF4-FFF2-40B4-BE49-F238E27FC236}">
                <a16:creationId xmlns:a16="http://schemas.microsoft.com/office/drawing/2014/main" id="{DAB90865-54A0-D5B7-7D39-87EB8D2CFE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9" r="10063"/>
          <a:stretch/>
        </p:blipFill>
        <p:spPr>
          <a:xfrm>
            <a:off x="2903060" y="4619816"/>
            <a:ext cx="9288939" cy="223818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04DAB00-61D6-DC81-2729-0445B4DC8CE1}"/>
              </a:ext>
            </a:extLst>
          </p:cNvPr>
          <p:cNvSpPr txBox="1"/>
          <p:nvPr/>
        </p:nvSpPr>
        <p:spPr>
          <a:xfrm>
            <a:off x="2908980" y="0"/>
            <a:ext cx="928893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omic Sans MS" panose="030F0702030302020204" pitchFamily="66" charset="0"/>
              </a:rPr>
              <a:t>Visibilité</a:t>
            </a:r>
          </a:p>
          <a:p>
            <a:pPr algn="just"/>
            <a:endParaRPr lang="fr-FR" sz="2200" dirty="0">
              <a:latin typeface="Comic Sans MS" panose="030F0702030302020204" pitchFamily="66" charset="0"/>
            </a:endParaRPr>
          </a:p>
          <a:p>
            <a:pPr algn="just"/>
            <a:endParaRPr lang="fr-FR" sz="2200" dirty="0">
              <a:latin typeface="Comic Sans MS" panose="030F0702030302020204" pitchFamily="66" charset="0"/>
            </a:endParaRPr>
          </a:p>
          <a:p>
            <a:pPr algn="just"/>
            <a:endParaRPr lang="fr-FR" sz="22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sz="2200" dirty="0">
                <a:latin typeface="Comic Sans MS" panose="030F0702030302020204" pitchFamily="66" charset="0"/>
              </a:rPr>
              <a:t>comité de rédaction composé d’au moins 50% de doctorant.es de l’ED SHS</a:t>
            </a:r>
          </a:p>
          <a:p>
            <a:pPr marL="342900" indent="-342900" algn="just">
              <a:buFont typeface="Wingdings" panose="05000000000000000000" pitchFamily="2" charset="2"/>
              <a:buChar char="à"/>
            </a:pPr>
            <a:endParaRPr lang="fr-FR" sz="22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sz="2200" dirty="0">
                <a:latin typeface="Comic Sans MS" panose="030F0702030302020204" pitchFamily="66" charset="0"/>
              </a:rPr>
              <a:t>comité scientifique international</a:t>
            </a:r>
          </a:p>
          <a:p>
            <a:pPr algn="just"/>
            <a:endParaRPr lang="fr-FR" sz="22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sz="2200" dirty="0">
                <a:latin typeface="Comic Sans MS" panose="030F0702030302020204" pitchFamily="66" charset="0"/>
                <a:sym typeface="Wingdings" panose="05000000000000000000" pitchFamily="2" charset="2"/>
              </a:rPr>
              <a:t>soutenue par l’ED SHS, Sciences Po Lille, </a:t>
            </a:r>
            <a:r>
              <a:rPr lang="fr-FR" sz="2200" dirty="0" err="1">
                <a:latin typeface="Comic Sans MS" panose="030F0702030302020204" pitchFamily="66" charset="0"/>
                <a:sym typeface="Wingdings" panose="05000000000000000000" pitchFamily="2" charset="2"/>
              </a:rPr>
              <a:t>IRHiS</a:t>
            </a:r>
            <a:r>
              <a:rPr lang="fr-FR" sz="2200" dirty="0">
                <a:latin typeface="Comic Sans MS" panose="030F0702030302020204" pitchFamily="66" charset="0"/>
                <a:sym typeface="Wingdings" panose="05000000000000000000" pitchFamily="2" charset="2"/>
              </a:rPr>
              <a:t>, ALITHILA</a:t>
            </a:r>
            <a:endParaRPr lang="fr-FR" sz="22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à"/>
            </a:pPr>
            <a:endParaRPr lang="fr-FR" sz="2200" dirty="0">
              <a:latin typeface="Comic Sans MS" panose="030F0702030302020204" pitchFamily="66" charset="0"/>
            </a:endParaRPr>
          </a:p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sz="2200" dirty="0">
                <a:latin typeface="Comic Sans MS" panose="030F0702030302020204" pitchFamily="66" charset="0"/>
              </a:rPr>
              <a:t>en accès ouvert (PEREN), soutenue par l’Université de Lille</a:t>
            </a:r>
          </a:p>
        </p:txBody>
      </p:sp>
      <p:pic>
        <p:nvPicPr>
          <p:cNvPr id="4" name="Image 3" descr="Une image contenant texte, capture d’écran, Police, Marque&#10;&#10;Description générée automatiquement">
            <a:extLst>
              <a:ext uri="{FF2B5EF4-FFF2-40B4-BE49-F238E27FC236}">
                <a16:creationId xmlns:a16="http://schemas.microsoft.com/office/drawing/2014/main" id="{B0D55BF8-ABF3-C9F2-D12D-8D2D7E63FD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290898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50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5DA6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texte, capture d’écran, art&#10;&#10;Description générée automatiquement">
            <a:extLst>
              <a:ext uri="{FF2B5EF4-FFF2-40B4-BE49-F238E27FC236}">
                <a16:creationId xmlns:a16="http://schemas.microsoft.com/office/drawing/2014/main" id="{DAB90865-54A0-D5B7-7D39-87EB8D2CF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19816"/>
            <a:ext cx="12192000" cy="223818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84B316A-E76A-123C-B882-CFA2C1308A04}"/>
              </a:ext>
            </a:extLst>
          </p:cNvPr>
          <p:cNvSpPr txBox="1"/>
          <p:nvPr/>
        </p:nvSpPr>
        <p:spPr>
          <a:xfrm>
            <a:off x="0" y="1237878"/>
            <a:ext cx="528963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sz="2400" b="1" dirty="0">
                <a:latin typeface="Comic Sans MS" panose="030F0702030302020204" pitchFamily="66" charset="0"/>
                <a:sym typeface="Wingdings" panose="05000000000000000000" pitchFamily="2" charset="2"/>
              </a:rPr>
              <a:t>Intégrer le comité de rédaction</a:t>
            </a:r>
          </a:p>
          <a:p>
            <a:pPr algn="just"/>
            <a:endParaRPr lang="fr-FR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- 2/3 réunions par an ;</a:t>
            </a: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- choix des thématiques ;</a:t>
            </a: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- relecture d’un ou deux article(s) ;</a:t>
            </a: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- travail en équipe ;</a:t>
            </a: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- valorisation professionnelle</a:t>
            </a:r>
          </a:p>
          <a:p>
            <a:pPr algn="just"/>
            <a:endParaRPr lang="fr-FR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ctr"/>
            <a:r>
              <a:rPr lang="fr-FR" sz="2200" b="1" dirty="0">
                <a:latin typeface="Comic Sans MS" panose="030F0702030302020204" pitchFamily="66" charset="0"/>
              </a:rPr>
              <a:t>Prochaine réunion : fin février !</a:t>
            </a:r>
          </a:p>
          <a:p>
            <a:pPr algn="just"/>
            <a:endParaRPr lang="fr-FR" sz="2200" dirty="0">
              <a:latin typeface="Comic Sans MS" panose="030F0702030302020204" pitchFamily="66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B77A261-ABF9-8F2E-6C84-01697A5860A0}"/>
              </a:ext>
            </a:extLst>
          </p:cNvPr>
          <p:cNvSpPr txBox="1"/>
          <p:nvPr/>
        </p:nvSpPr>
        <p:spPr>
          <a:xfrm>
            <a:off x="7353782" y="1265051"/>
            <a:ext cx="4606724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à"/>
            </a:pPr>
            <a:r>
              <a:rPr lang="fr-FR" sz="2400" b="1" dirty="0">
                <a:latin typeface="Comic Sans MS" panose="030F0702030302020204" pitchFamily="66" charset="0"/>
                <a:sym typeface="Wingdings" panose="05000000000000000000" pitchFamily="2" charset="2"/>
              </a:rPr>
              <a:t>Coordonner un numéro</a:t>
            </a:r>
          </a:p>
          <a:p>
            <a:pPr algn="just"/>
            <a:r>
              <a:rPr lang="fr-FR" sz="2400" b="1" dirty="0">
                <a:latin typeface="Comic Sans MS" panose="030F0702030302020204" pitchFamily="66" charset="0"/>
                <a:sym typeface="Wingdings" panose="05000000000000000000" pitchFamily="2" charset="2"/>
              </a:rPr>
              <a:t>   ou publier un article</a:t>
            </a:r>
          </a:p>
          <a:p>
            <a:pPr marL="342900" indent="-342900" algn="just">
              <a:buFont typeface="Wingdings" panose="05000000000000000000" pitchFamily="2" charset="2"/>
              <a:buChar char="à"/>
            </a:pPr>
            <a:endParaRPr lang="fr-FR" sz="2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- travail en équipe ;</a:t>
            </a: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- reconnaissance scientifique ;</a:t>
            </a: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- publication en accès ouvert ;</a:t>
            </a:r>
          </a:p>
          <a:p>
            <a:pPr algn="just"/>
            <a:r>
              <a:rPr lang="fr-FR" sz="2400" dirty="0">
                <a:latin typeface="Comic Sans MS" panose="030F0702030302020204" pitchFamily="66" charset="0"/>
                <a:sym typeface="Wingdings" panose="05000000000000000000" pitchFamily="2" charset="2"/>
              </a:rPr>
              <a:t>- publication rapide.</a:t>
            </a:r>
            <a:endParaRPr lang="fr-FR" sz="2400" dirty="0">
              <a:latin typeface="Comic Sans MS" panose="030F0702030302020204" pitchFamily="66" charset="0"/>
            </a:endParaRPr>
          </a:p>
          <a:p>
            <a:pPr algn="just"/>
            <a:endParaRPr lang="fr-FR" sz="2200" dirty="0">
              <a:latin typeface="Comic Sans MS" panose="030F0702030302020204" pitchFamily="66" charset="0"/>
            </a:endParaRPr>
          </a:p>
          <a:p>
            <a:pPr algn="just"/>
            <a:endParaRPr lang="fr-FR" sz="2200" dirty="0">
              <a:latin typeface="Comic Sans MS" panose="030F0702030302020204" pitchFamily="66" charset="0"/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8B6174AD-A63C-D97C-62F8-1230ADBFCC38}"/>
              </a:ext>
            </a:extLst>
          </p:cNvPr>
          <p:cNvSpPr txBox="1"/>
          <p:nvPr/>
        </p:nvSpPr>
        <p:spPr>
          <a:xfrm>
            <a:off x="0" y="185195"/>
            <a:ext cx="12191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latin typeface="Comic Sans MS" panose="030F0702030302020204" pitchFamily="66" charset="0"/>
              </a:rPr>
              <a:t>Comment participer ?</a:t>
            </a:r>
          </a:p>
        </p:txBody>
      </p:sp>
    </p:spTree>
    <p:extLst>
      <p:ext uri="{BB962C8B-B14F-4D97-AF65-F5344CB8AC3E}">
        <p14:creationId xmlns:p14="http://schemas.microsoft.com/office/powerpoint/2010/main" val="611258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F5DA6">
            <a:alpha val="3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Une image contenant texte, capture d’écran, art&#10;&#10;Description générée automatiquement">
            <a:extLst>
              <a:ext uri="{FF2B5EF4-FFF2-40B4-BE49-F238E27FC236}">
                <a16:creationId xmlns:a16="http://schemas.microsoft.com/office/drawing/2014/main" id="{DAB90865-54A0-D5B7-7D39-87EB8D2CF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19816"/>
            <a:ext cx="12192000" cy="223818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584B316A-E76A-123C-B882-CFA2C1308A04}"/>
              </a:ext>
            </a:extLst>
          </p:cNvPr>
          <p:cNvSpPr txBox="1"/>
          <p:nvPr/>
        </p:nvSpPr>
        <p:spPr>
          <a:xfrm>
            <a:off x="0" y="368645"/>
            <a:ext cx="121920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atin typeface="Comic Sans MS" panose="030F0702030302020204" pitchFamily="66" charset="0"/>
              </a:rPr>
              <a:t>Contact</a:t>
            </a:r>
          </a:p>
          <a:p>
            <a:pPr algn="ctr"/>
            <a:endParaRPr lang="fr-FR" sz="4000" b="1" dirty="0">
              <a:latin typeface="Comic Sans MS" panose="030F0702030302020204" pitchFamily="66" charset="0"/>
            </a:endParaRPr>
          </a:p>
          <a:p>
            <a:pPr algn="ctr"/>
            <a:r>
              <a:rPr lang="fr-FR" sz="4000" dirty="0">
                <a:latin typeface="Comic Sans MS" panose="030F0702030302020204" pitchFamily="66" charset="0"/>
              </a:rPr>
              <a:t>revue.mosaique@univ-lille.fr</a:t>
            </a:r>
          </a:p>
          <a:p>
            <a:pPr algn="just"/>
            <a:endParaRPr lang="fr-FR" sz="2200" dirty="0">
              <a:latin typeface="Comic Sans MS" panose="030F0702030302020204" pitchFamily="66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FF249134-4412-2877-F27E-CD25CF7C478E}"/>
              </a:ext>
            </a:extLst>
          </p:cNvPr>
          <p:cNvSpPr txBox="1"/>
          <p:nvPr/>
        </p:nvSpPr>
        <p:spPr>
          <a:xfrm>
            <a:off x="0" y="4158151"/>
            <a:ext cx="120294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u="sng" dirty="0">
                <a:latin typeface="Comic Sans MS" panose="030F0702030302020204" pitchFamily="66" charset="0"/>
              </a:rPr>
              <a:t>Sur cette présentation</a:t>
            </a:r>
            <a:r>
              <a:rPr lang="fr-FR" sz="2400" dirty="0">
                <a:latin typeface="Comic Sans MS" panose="030F0702030302020204" pitchFamily="66" charset="0"/>
              </a:rPr>
              <a:t> : rebecca.legrand@univ-lille.fr</a:t>
            </a:r>
          </a:p>
        </p:txBody>
      </p:sp>
    </p:spTree>
    <p:extLst>
      <p:ext uri="{BB962C8B-B14F-4D97-AF65-F5344CB8AC3E}">
        <p14:creationId xmlns:p14="http://schemas.microsoft.com/office/powerpoint/2010/main" val="2259086356"/>
      </p:ext>
    </p:extLst>
  </p:cSld>
  <p:clrMapOvr>
    <a:masterClrMapping/>
  </p:clrMapOvr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316</Words>
  <Application>Microsoft Office PowerPoint</Application>
  <PresentationFormat>Grand écran</PresentationFormat>
  <Paragraphs>66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Aharoni</vt:lpstr>
      <vt:lpstr>Arial</vt:lpstr>
      <vt:lpstr>Avenir Next LT Pro</vt:lpstr>
      <vt:lpstr>Calibri</vt:lpstr>
      <vt:lpstr>Comic Sans MS</vt:lpstr>
      <vt:lpstr>Wingdings</vt:lpstr>
      <vt:lpstr>PrismaticVTI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Rebecca Legrand</dc:creator>
  <cp:lastModifiedBy>Rebecca Legrand</cp:lastModifiedBy>
  <cp:revision>3</cp:revision>
  <dcterms:created xsi:type="dcterms:W3CDTF">2024-02-03T09:12:39Z</dcterms:created>
  <dcterms:modified xsi:type="dcterms:W3CDTF">2024-02-03T10:06:15Z</dcterms:modified>
</cp:coreProperties>
</file>